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9" r:id="rId7"/>
    <p:sldId id="267" r:id="rId8"/>
    <p:sldId id="271" r:id="rId9"/>
    <p:sldId id="265" r:id="rId10"/>
    <p:sldId id="272" r:id="rId11"/>
    <p:sldId id="273" r:id="rId12"/>
    <p:sldId id="274" r:id="rId13"/>
    <p:sldId id="266" r:id="rId14"/>
    <p:sldId id="268" r:id="rId15"/>
    <p:sldId id="26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60"/>
  </p:normalViewPr>
  <p:slideViewPr>
    <p:cSldViewPr snapToGrid="0">
      <p:cViewPr varScale="1">
        <p:scale>
          <a:sx n="83" d="100"/>
          <a:sy n="83" d="100"/>
        </p:scale>
        <p:origin x="435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384CA-DC15-4886-82C0-EFE0BB08D4F9}" type="datetimeFigureOut">
              <a:rPr lang="en-IN" smtClean="0"/>
              <a:t>17-08-2025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F78B4-600A-4DDB-B07D-DD42AF3345EF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55695" y="115037"/>
            <a:ext cx="9939922" cy="509803"/>
          </a:xfrm>
        </p:spPr>
        <p:txBody>
          <a:bodyPr>
            <a:noAutofit/>
          </a:bodyPr>
          <a:lstStyle/>
          <a:p>
            <a:r>
              <a:rPr lang="en-IN" altLang="en-US" sz="2800" dirty="0">
                <a:latin typeface="+mn-lt"/>
              </a:rPr>
              <a:t>   </a:t>
            </a:r>
            <a:r>
              <a:rPr lang="en-US" sz="2800" dirty="0">
                <a:latin typeface="+mn-lt"/>
              </a:rPr>
              <a:t>RESEARCH CENTRE IMARAT</a:t>
            </a:r>
            <a:endParaRPr lang="en-IN" sz="28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29577"/>
            <a:ext cx="9144000" cy="153163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Project presentation </a:t>
            </a:r>
          </a:p>
          <a:p>
            <a:r>
              <a:rPr lang="en-US" dirty="0"/>
              <a:t>on</a:t>
            </a:r>
          </a:p>
          <a:p>
            <a:r>
              <a:rPr lang="en-US" sz="3600" dirty="0"/>
              <a:t>UAV Swarm Formation &amp; Path Planning</a:t>
            </a:r>
            <a:endParaRPr lang="en-IN" sz="3600" dirty="0"/>
          </a:p>
        </p:txBody>
      </p:sp>
      <p:sp>
        <p:nvSpPr>
          <p:cNvPr id="4" name="Title 1"/>
          <p:cNvSpPr txBox="1"/>
          <p:nvPr/>
        </p:nvSpPr>
        <p:spPr>
          <a:xfrm>
            <a:off x="1524000" y="2082472"/>
            <a:ext cx="9144000" cy="8229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latin typeface="Algerian" panose="04020705040A02060702" pitchFamily="82" charset="0"/>
              </a:rPr>
              <a:t>DIRECTORATE OF EMBEDDED AND ARTIFICIAL INTELLIGENCE SYSTEMS</a:t>
            </a:r>
            <a:endParaRPr lang="en-IN" sz="2400" dirty="0">
              <a:latin typeface="Algerian" panose="04020705040A02060702" pitchFamily="82" charset="0"/>
            </a:endParaRPr>
          </a:p>
        </p:txBody>
      </p:sp>
      <p:sp>
        <p:nvSpPr>
          <p:cNvPr id="5" name="Subtitle 2"/>
          <p:cNvSpPr txBox="1"/>
          <p:nvPr/>
        </p:nvSpPr>
        <p:spPr>
          <a:xfrm>
            <a:off x="294968" y="4765998"/>
            <a:ext cx="11592232" cy="1976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RCI Guide: </a:t>
            </a:r>
            <a:r>
              <a:rPr lang="en-US" sz="2000" dirty="0"/>
              <a:t>Archana Ma’am &amp; Sai Charan Sir</a:t>
            </a:r>
          </a:p>
          <a:p>
            <a:r>
              <a:rPr lang="en-US" sz="2000" dirty="0"/>
              <a:t>Anup Kumar Tiwari </a:t>
            </a:r>
            <a:r>
              <a:rPr lang="en-US" sz="2000" dirty="0">
                <a:sym typeface="Wingdings" panose="05000000000000000000" pitchFamily="2" charset="2"/>
              </a:rPr>
              <a:t></a:t>
            </a:r>
            <a:r>
              <a:rPr lang="en-US" sz="2000" b="1" dirty="0"/>
              <a:t>College Guide: </a:t>
            </a:r>
            <a:r>
              <a:rPr lang="en-US" sz="2000" dirty="0"/>
              <a:t>Dr. Soumya S.</a:t>
            </a:r>
          </a:p>
          <a:p>
            <a:r>
              <a:rPr lang="en-US" sz="2000" dirty="0"/>
              <a:t>Akshaan Gupta </a:t>
            </a:r>
            <a:r>
              <a:rPr lang="en-US" sz="2000" dirty="0">
                <a:sym typeface="Wingdings" panose="05000000000000000000" pitchFamily="2" charset="2"/>
              </a:rPr>
              <a:t></a:t>
            </a:r>
            <a:r>
              <a:rPr lang="en-US" sz="2000" b="1" dirty="0">
                <a:sym typeface="Wingdings" panose="05000000000000000000" pitchFamily="2" charset="2"/>
              </a:rPr>
              <a:t>College Guide: </a:t>
            </a:r>
            <a:r>
              <a:rPr lang="en-US" sz="2000" dirty="0">
                <a:sym typeface="Wingdings" panose="05000000000000000000" pitchFamily="2" charset="2"/>
              </a:rPr>
              <a:t>Dr. MM Kuber</a:t>
            </a:r>
            <a:endParaRPr lang="en-US" sz="2000" dirty="0"/>
          </a:p>
          <a:p>
            <a:r>
              <a:rPr lang="en-US" sz="2000" dirty="0"/>
              <a:t>Asuwin.J </a:t>
            </a:r>
            <a:r>
              <a:rPr lang="en-US" sz="2000" dirty="0">
                <a:sym typeface="Wingdings" panose="05000000000000000000" pitchFamily="2" charset="2"/>
              </a:rPr>
              <a:t></a:t>
            </a:r>
            <a:r>
              <a:rPr lang="en-US" sz="2000" b="1" dirty="0">
                <a:sym typeface="Wingdings" panose="05000000000000000000" pitchFamily="2" charset="2"/>
              </a:rPr>
              <a:t>College Guide: </a:t>
            </a:r>
            <a:r>
              <a:rPr lang="en-US" sz="2000" dirty="0">
                <a:sym typeface="Wingdings" panose="05000000000000000000" pitchFamily="2" charset="2"/>
              </a:rPr>
              <a:t>Dr. MM Kuber</a:t>
            </a:r>
            <a:endParaRPr lang="en-IN" sz="2000" dirty="0"/>
          </a:p>
        </p:txBody>
      </p:sp>
      <p:pic>
        <p:nvPicPr>
          <p:cNvPr id="1026" name="Picture 2" descr="Research Centre Imarat (RCI)•DRDO | LinkedI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1610" y="624840"/>
            <a:ext cx="1333500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3A88A-D22F-B11C-9DCB-8F406D41B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Equations used </a:t>
            </a:r>
            <a:r>
              <a:rPr lang="en-IN" dirty="0">
                <a:sym typeface="Wingdings" panose="05000000000000000000" pitchFamily="2" charset="2"/>
              </a:rPr>
              <a:t></a:t>
            </a:r>
            <a:r>
              <a:rPr lang="en-IN" dirty="0"/>
              <a:t> Decentralized Control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5C68E9-DF35-FDDC-A3BF-D35677F1DD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17" y="1995770"/>
            <a:ext cx="5426307" cy="442828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699641-3EBE-75BD-DE36-B4A6F2351C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4430" y="2490159"/>
            <a:ext cx="4346621" cy="3686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84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06FD2-C7B4-2994-88D7-EE645AA08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126857" cy="1325563"/>
          </a:xfrm>
        </p:spPr>
        <p:txBody>
          <a:bodyPr>
            <a:normAutofit fontScale="90000"/>
          </a:bodyPr>
          <a:lstStyle/>
          <a:p>
            <a:r>
              <a:rPr lang="en-IN" dirty="0"/>
              <a:t>Work Done so Far </a:t>
            </a:r>
            <a:r>
              <a:rPr lang="en-IN" dirty="0">
                <a:sym typeface="Wingdings" panose="05000000000000000000" pitchFamily="2" charset="2"/>
              </a:rPr>
              <a:t></a:t>
            </a:r>
            <a:r>
              <a:rPr lang="en-IN" dirty="0"/>
              <a:t> </a:t>
            </a:r>
            <a:r>
              <a:rPr lang="en-IN" sz="3600" dirty="0"/>
              <a:t>Circle form. &amp; rotation, using Decentralized Control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4E8C8E-9CC3-0408-6AAC-12E8B55C6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43" y="1633268"/>
            <a:ext cx="3748179" cy="505507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B07024-BA6D-62D5-D14F-7FD4B796D1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1661978"/>
            <a:ext cx="3657600" cy="50550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DBF8CD-6522-DF90-A8CF-2C6A0C9BD4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084" y="0"/>
            <a:ext cx="3904619" cy="680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652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8C5F6-4FFC-FB02-6DAA-E69D28DD6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8324"/>
          </a:xfrm>
        </p:spPr>
        <p:txBody>
          <a:bodyPr/>
          <a:lstStyle/>
          <a:p>
            <a:r>
              <a:rPr lang="en-IN" dirty="0"/>
              <a:t>Equations used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CE56BC-C76C-525A-1A7F-FC117ECCF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83" y="1518250"/>
            <a:ext cx="3577773" cy="48020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BF66F4-3722-291B-5F57-8F688C8279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446" y="1328468"/>
            <a:ext cx="4295954" cy="33412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248758-F79A-64B0-81B9-7A28393B38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211" y="4612257"/>
            <a:ext cx="4514492" cy="19645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DDA216-4DB7-F73F-DA78-EC45A21806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738" y="2340633"/>
            <a:ext cx="2858029" cy="310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578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967E1-CD4F-F1AF-3338-8187D5321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AFE25-A025-E70F-2816-F16C21C8B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71138"/>
          </a:xfrm>
        </p:spPr>
        <p:txBody>
          <a:bodyPr/>
          <a:lstStyle/>
          <a:p>
            <a:pPr marL="571500" indent="-571500">
              <a:buFont typeface="+mj-lt"/>
              <a:buAutoNum type="romanLcPeriod"/>
            </a:pPr>
            <a:r>
              <a:rPr lang="en-US" b="1" dirty="0"/>
              <a:t>Decentralized Control</a:t>
            </a:r>
            <a:r>
              <a:rPr lang="en-US" dirty="0"/>
              <a:t> – </a:t>
            </a:r>
            <a:r>
              <a:rPr lang="en-US" dirty="0">
                <a:latin typeface="+mj-lt"/>
              </a:rPr>
              <a:t>Develop fully distributed decision-making without central authority.</a:t>
            </a:r>
          </a:p>
          <a:p>
            <a:pPr marL="571500" indent="-571500">
              <a:buFont typeface="+mj-lt"/>
              <a:buAutoNum type="romanLcPeriod"/>
            </a:pPr>
            <a:r>
              <a:rPr lang="en-US" b="1" dirty="0"/>
              <a:t>Robustness</a:t>
            </a:r>
            <a:r>
              <a:rPr lang="en-US" dirty="0"/>
              <a:t> – </a:t>
            </a:r>
            <a:r>
              <a:rPr lang="en-US" dirty="0">
                <a:latin typeface="+mj-lt"/>
              </a:rPr>
              <a:t>Ensure resilience against failures, noise, and dynamic environments.</a:t>
            </a:r>
          </a:p>
          <a:p>
            <a:pPr marL="571500" indent="-571500">
              <a:buFont typeface="+mj-lt"/>
              <a:buAutoNum type="romanLcPeriod"/>
            </a:pPr>
            <a:r>
              <a:rPr lang="en-US" b="1" dirty="0"/>
              <a:t>Scalability</a:t>
            </a:r>
            <a:r>
              <a:rPr lang="en-US" dirty="0"/>
              <a:t> – </a:t>
            </a:r>
            <a:r>
              <a:rPr lang="en-US" dirty="0">
                <a:latin typeface="+mj-lt"/>
              </a:rPr>
              <a:t>Extend framework to handle large-scale swarms with minimal computation.</a:t>
            </a:r>
          </a:p>
          <a:p>
            <a:pPr marL="571500" indent="-571500">
              <a:buFont typeface="+mj-lt"/>
              <a:buAutoNum type="romanLcPeriod"/>
            </a:pPr>
            <a:r>
              <a:rPr lang="en-US" b="1" dirty="0"/>
              <a:t>Autonomous Coordination</a:t>
            </a:r>
            <a:r>
              <a:rPr lang="en-US" dirty="0"/>
              <a:t> – </a:t>
            </a:r>
            <a:r>
              <a:rPr lang="en-US" dirty="0">
                <a:latin typeface="+mj-lt"/>
              </a:rPr>
              <a:t>Enable self-organization for formation, path planning, and task allocation.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5741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F1192-F521-9D7C-3F8D-E55122782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533"/>
            <a:ext cx="10515600" cy="730370"/>
          </a:xfrm>
        </p:spPr>
        <p:txBody>
          <a:bodyPr>
            <a:normAutofit/>
          </a:bodyPr>
          <a:lstStyle/>
          <a:p>
            <a:r>
              <a:rPr lang="en-IN" dirty="0"/>
              <a:t>    Applications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3C2F7E7-966F-C7B3-1A2D-B624C47CBE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98275" y="1272517"/>
            <a:ext cx="10515600" cy="4985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Search &amp; Rescue Operations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Rapid area coverage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Victim localization in disaster zones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Environment Mapping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3D terrain and infrastructure mapping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Real-time data collection over large regions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3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Defence</a:t>
            </a: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&amp; Surveillance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Border monitoring and patrolling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Threat detection with persistent coverage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5837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45434" y="2783456"/>
            <a:ext cx="7136921" cy="1374475"/>
          </a:xfrm>
        </p:spPr>
        <p:txBody>
          <a:bodyPr>
            <a:normAutofit fontScale="97500"/>
          </a:bodyPr>
          <a:lstStyle/>
          <a:p>
            <a:pPr marL="0" indent="0">
              <a:buNone/>
            </a:pPr>
            <a:r>
              <a:rPr lang="en-IN" altLang="en-US" sz="6600" dirty="0">
                <a:solidFill>
                  <a:srgbClr val="FFC000"/>
                </a:solidFill>
              </a:rPr>
              <a:t>        </a:t>
            </a:r>
            <a:r>
              <a:rPr lang="en-IN" altLang="en-US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26" y="212726"/>
            <a:ext cx="9974334" cy="661418"/>
          </a:xfrm>
        </p:spPr>
        <p:txBody>
          <a:bodyPr>
            <a:normAutofit fontScale="90000"/>
          </a:bodyPr>
          <a:lstStyle/>
          <a:p>
            <a:r>
              <a:rPr lang="en-US" dirty="0">
                <a:cs typeface="+mj-lt"/>
              </a:rPr>
              <a:t>   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9483" y="1115683"/>
            <a:ext cx="10186359" cy="4689639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5100" dirty="0"/>
              <a:t>UAV swarm in complex Environment :</a:t>
            </a:r>
            <a:r>
              <a:rPr lang="en-IN" sz="5100" dirty="0"/>
              <a:t>                           </a:t>
            </a:r>
          </a:p>
          <a:p>
            <a:pPr lvl="1"/>
            <a:endParaRPr lang="en-IN" sz="5100" dirty="0"/>
          </a:p>
          <a:p>
            <a:pPr lvl="1"/>
            <a:endParaRPr lang="en-IN" sz="2800" dirty="0"/>
          </a:p>
          <a:p>
            <a:pPr lvl="1"/>
            <a:endParaRPr lang="en-IN" sz="2800" dirty="0"/>
          </a:p>
          <a:p>
            <a:pPr lvl="1"/>
            <a:endParaRPr lang="en-IN" sz="2800" dirty="0"/>
          </a:p>
          <a:p>
            <a:pPr lvl="1"/>
            <a:endParaRPr lang="en-IN" sz="2800" dirty="0"/>
          </a:p>
          <a:p>
            <a:pPr lvl="1"/>
            <a:endParaRPr lang="en-IN" sz="2800" dirty="0"/>
          </a:p>
          <a:p>
            <a:pPr lvl="1"/>
            <a:endParaRPr lang="en-IN" sz="2800" dirty="0"/>
          </a:p>
          <a:p>
            <a:pPr lvl="1"/>
            <a:endParaRPr lang="en-IN" sz="2800" dirty="0"/>
          </a:p>
          <a:p>
            <a:pPr marL="457200" lvl="1" indent="0">
              <a:buNone/>
            </a:pPr>
            <a:endParaRPr lang="en-IN" sz="2800" dirty="0"/>
          </a:p>
          <a:p>
            <a:pPr lvl="1"/>
            <a:endParaRPr lang="en-IN" sz="2800" dirty="0"/>
          </a:p>
          <a:p>
            <a:pPr marL="457200" lvl="1" indent="0">
              <a:buNone/>
            </a:pPr>
            <a:r>
              <a:rPr lang="en-IN" sz="2800" dirty="0"/>
              <a:t>          Dense Obstacles                                         Limited communication range                                       Dynamic Conditions</a:t>
            </a:r>
          </a:p>
          <a:p>
            <a:pPr marL="457200" lvl="1" indent="0">
              <a:buNone/>
            </a:pPr>
            <a:endParaRPr lang="en-IN" sz="2800" dirty="0"/>
          </a:p>
          <a:p>
            <a:pPr marL="457200" lvl="1" indent="0">
              <a:buNone/>
            </a:pPr>
            <a:r>
              <a:rPr lang="en-IN" sz="2800" dirty="0"/>
              <a:t>			</a:t>
            </a:r>
          </a:p>
          <a:p>
            <a:pPr marL="457200" lvl="1" indent="0">
              <a:buNone/>
            </a:pPr>
            <a:endParaRPr lang="en-IN" sz="2800" dirty="0"/>
          </a:p>
          <a:p>
            <a:pPr marL="457200" lvl="1" indent="0">
              <a:buNone/>
            </a:pPr>
            <a:endParaRPr lang="en-IN" sz="2800" dirty="0"/>
          </a:p>
          <a:p>
            <a:pPr lvl="1"/>
            <a:r>
              <a:rPr lang="en-IN" sz="2800" dirty="0"/>
              <a:t>Need for robustness, scalable and autonomous coordination.</a:t>
            </a:r>
          </a:p>
          <a:p>
            <a:pPr marL="457200" lvl="1" indent="0">
              <a:buNone/>
            </a:pPr>
            <a:endParaRPr lang="en-IN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9735B9-57D5-4ABC-FDE0-3E5DA6CE06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007" y="1823047"/>
            <a:ext cx="2300377" cy="17583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B98601-D81A-EBDC-DF03-EC0396C45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751" y="1823047"/>
            <a:ext cx="2438399" cy="1758353"/>
          </a:xfrm>
          <a:prstGeom prst="rect">
            <a:avLst/>
          </a:prstGeom>
        </p:spPr>
      </p:pic>
      <p:sp>
        <p:nvSpPr>
          <p:cNvPr id="8" name="AutoShape 2" descr="Uploaded image">
            <a:extLst>
              <a:ext uri="{FF2B5EF4-FFF2-40B4-BE49-F238E27FC236}">
                <a16:creationId xmlns:a16="http://schemas.microsoft.com/office/drawing/2014/main" id="{D6ABE68B-F1A5-A9F5-4B02-F17D992C39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4172843-F84A-1949-A4AB-D368684BC8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5901" y="1823047"/>
            <a:ext cx="2438399" cy="17583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6124" y="136525"/>
            <a:ext cx="9926156" cy="1325563"/>
          </a:xfrm>
        </p:spPr>
        <p:txBody>
          <a:bodyPr/>
          <a:lstStyle/>
          <a:p>
            <a:r>
              <a:rPr lang="en-US" dirty="0"/>
              <a:t>Objectives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405" y="1667510"/>
            <a:ext cx="11015345" cy="495490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Simulation in Unreal Engine using Colosseum.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Decentralized Control:</a:t>
            </a:r>
          </a:p>
          <a:p>
            <a:pPr lvl="5"/>
            <a:endParaRPr lang="en-IN" sz="2800" dirty="0"/>
          </a:p>
          <a:p>
            <a:pPr marL="2857500" lvl="5" indent="-571500">
              <a:buFont typeface="+mj-lt"/>
              <a:buAutoNum type="romanLcPeriod"/>
            </a:pPr>
            <a:r>
              <a:rPr lang="en-IN" sz="2800" dirty="0"/>
              <a:t>Formation Control</a:t>
            </a:r>
          </a:p>
          <a:p>
            <a:pPr marL="2857500" lvl="5" indent="-571500">
              <a:buFont typeface="+mj-lt"/>
              <a:buAutoNum type="romanLcPeriod"/>
            </a:pPr>
            <a:r>
              <a:rPr lang="en-IN" sz="2800" dirty="0"/>
              <a:t>Path planning</a:t>
            </a:r>
          </a:p>
          <a:p>
            <a:pPr marL="2857500" lvl="5" indent="-571500">
              <a:buFont typeface="+mj-lt"/>
              <a:buAutoNum type="romanLcPeriod"/>
            </a:pPr>
            <a:r>
              <a:rPr lang="en-IN" sz="2800" dirty="0"/>
              <a:t>Obstacle Avoidance</a:t>
            </a:r>
          </a:p>
          <a:p>
            <a:pPr marL="2857500" lvl="5" indent="-571500">
              <a:buFont typeface="+mj-lt"/>
              <a:buAutoNum type="romanLcPeriod"/>
            </a:pPr>
            <a:r>
              <a:rPr lang="en-IN" sz="2800" dirty="0"/>
              <a:t>Task allocation </a:t>
            </a:r>
          </a:p>
          <a:p>
            <a:pPr marL="2857500" lvl="5" indent="-571500">
              <a:buFont typeface="+mj-lt"/>
              <a:buAutoNum type="romanLcPeriod"/>
            </a:pPr>
            <a:r>
              <a:rPr lang="en-IN" sz="2800" dirty="0"/>
              <a:t>Effective navigation</a:t>
            </a:r>
          </a:p>
          <a:p>
            <a:pPr marL="0" indent="0">
              <a:buNone/>
            </a:pPr>
            <a:endParaRPr lang="en-IN" sz="3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" y="136525"/>
            <a:ext cx="10515600" cy="945515"/>
          </a:xfrm>
        </p:spPr>
        <p:txBody>
          <a:bodyPr/>
          <a:lstStyle/>
          <a:p>
            <a:r>
              <a:rPr lang="en-US" dirty="0"/>
              <a:t>Literature Survey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0" y="1005840"/>
          <a:ext cx="12192000" cy="5852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1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106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Name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Authors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Year of Publication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Comments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1. 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Formation Control for Multiple Unmanned Aerial Vehicles in Constrained Space using Modified Artificial Potential Field.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Hang Yin, </a:t>
                      </a:r>
                    </a:p>
                    <a:p>
                      <a:r>
                        <a:rPr lang="en-US" sz="2000" dirty="0"/>
                        <a:t>Lea L. Cam, </a:t>
                      </a:r>
                    </a:p>
                    <a:p>
                      <a:r>
                        <a:rPr lang="en-US" sz="2000" dirty="0"/>
                        <a:t>Utpal Roy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2017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Proposed artificial potential field for formation control. 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2. 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 Proximal Policy Optimization Method in UAV swarm formation Control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Ning Yu,</a:t>
                      </a:r>
                    </a:p>
                    <a:p>
                      <a:r>
                        <a:rPr lang="en-US" sz="2000" dirty="0"/>
                        <a:t>Feng Juan,</a:t>
                      </a:r>
                    </a:p>
                    <a:p>
                      <a:r>
                        <a:rPr lang="en-US" sz="2000" dirty="0"/>
                        <a:t>Hongwei Zhao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2024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Used Reinforcement Learning for adaptive swarm </a:t>
                      </a:r>
                      <a:r>
                        <a:rPr lang="en-US" sz="2000" dirty="0" err="1"/>
                        <a:t>behaviour</a:t>
                      </a:r>
                      <a:r>
                        <a:rPr lang="en-US" sz="2000" dirty="0"/>
                        <a:t>.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3. 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Swarm of Micro Flying Robots in the Wild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Xin Zhou,</a:t>
                      </a:r>
                    </a:p>
                    <a:p>
                      <a:r>
                        <a:rPr lang="en-US" sz="2000" dirty="0" err="1"/>
                        <a:t>Xiangyong</a:t>
                      </a:r>
                      <a:r>
                        <a:rPr lang="en-US" sz="2000" dirty="0"/>
                        <a:t> Wen,</a:t>
                      </a:r>
                    </a:p>
                    <a:p>
                      <a:r>
                        <a:rPr lang="en-US" sz="2000" dirty="0" err="1"/>
                        <a:t>Zhepei</a:t>
                      </a:r>
                      <a:r>
                        <a:rPr lang="en-US" sz="2000" dirty="0"/>
                        <a:t> Wang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2022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Demonstrated real-world UAV swarm navigation in forests using decentralized control in a complex environment.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AAF3FB3-D943-7B2C-9E81-7D730E3EC0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063" y="1426234"/>
            <a:ext cx="8453888" cy="4882552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0CC4B13C-72FC-4F9C-516F-872618B97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063" y="431320"/>
            <a:ext cx="8453888" cy="730370"/>
          </a:xfrm>
        </p:spPr>
        <p:txBody>
          <a:bodyPr/>
          <a:lstStyle/>
          <a:p>
            <a:r>
              <a:rPr lang="en-US" dirty="0"/>
              <a:t>UAV Swarm Control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85653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18B7F-D666-4751-C1B5-A68FFA806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8067"/>
          </a:xfrm>
        </p:spPr>
        <p:txBody>
          <a:bodyPr/>
          <a:lstStyle/>
          <a:p>
            <a:r>
              <a:rPr lang="en-IN" dirty="0"/>
              <a:t>Work Done so Far </a:t>
            </a:r>
            <a:r>
              <a:rPr lang="en-IN" dirty="0">
                <a:sym typeface="Wingdings" panose="05000000000000000000" pitchFamily="2" charset="2"/>
              </a:rPr>
              <a:t> </a:t>
            </a:r>
            <a:r>
              <a:rPr lang="en-IN" dirty="0"/>
              <a:t>Centralized Control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3E0B36-577D-6CDE-AFDB-CD77B864E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48" y="1512497"/>
            <a:ext cx="3010421" cy="521035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FF523C-B183-EF58-0047-EE2D695C9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462" y="1512498"/>
            <a:ext cx="2767283" cy="52103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B9857E-69A7-625F-E25D-1DB766FB81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065" y="1512498"/>
            <a:ext cx="2767283" cy="52103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E08042A-3954-49DD-4B11-68D8E4F0C0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6668" y="1512498"/>
            <a:ext cx="2581815" cy="521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115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287CD-423C-0B6B-CA45-2C8A97516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40007"/>
          </a:xfrm>
        </p:spPr>
        <p:txBody>
          <a:bodyPr>
            <a:normAutofit fontScale="90000"/>
          </a:bodyPr>
          <a:lstStyle/>
          <a:p>
            <a:r>
              <a:rPr lang="en-IN" dirty="0"/>
              <a:t>         Flow Chart </a:t>
            </a:r>
            <a:r>
              <a:rPr lang="en-IN" dirty="0">
                <a:sym typeface="Wingdings" panose="05000000000000000000" pitchFamily="2" charset="2"/>
              </a:rPr>
              <a:t> Centralized Control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130A3-4F2E-83F5-3213-4C6BAB8CE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3668"/>
            <a:ext cx="10515600" cy="5641675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  Start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     |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     v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[Phase 0: Line Formation]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- Compute centroid C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- Align drones on perpendicular line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    |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    v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[Phase 1: Move Line to Goal]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- Move along goal </a:t>
            </a:r>
            <a:r>
              <a:rPr lang="en-IN" dirty="0" err="1"/>
              <a:t>dir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- Apply obstacle repulsion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  |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   v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[Phase 2: Circle Capture]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- Assign circle slots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- Move drones to slots (snap when close)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   |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   v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[Phase 3: Circle Rotation]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- Rotate circle around goal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   |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   v</a:t>
            </a:r>
          </a:p>
          <a:p>
            <a:pPr marL="0" indent="0">
              <a:buNone/>
            </a:pPr>
            <a:r>
              <a:rPr lang="en-IN" dirty="0"/>
              <a:t>                                                                                                                                       End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22731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2F681-EAF5-E0B1-A04F-9835431B1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513"/>
            <a:ext cx="10515600" cy="1020343"/>
          </a:xfrm>
        </p:spPr>
        <p:txBody>
          <a:bodyPr/>
          <a:lstStyle/>
          <a:p>
            <a:r>
              <a:rPr lang="en-IN" dirty="0"/>
              <a:t>Phase-wise Equations </a:t>
            </a:r>
            <a:r>
              <a:rPr lang="en-IN" dirty="0">
                <a:sym typeface="Wingdings" panose="05000000000000000000" pitchFamily="2" charset="2"/>
              </a:rPr>
              <a:t></a:t>
            </a:r>
            <a:r>
              <a:rPr lang="en-IN" dirty="0"/>
              <a:t> Centralized Control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E36DCA-316D-803A-27C7-480B575ACD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93" y="1299713"/>
            <a:ext cx="3066033" cy="48307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B129DC-BA1B-C92B-4C45-58BDC64D4F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703" y="1100856"/>
            <a:ext cx="3527439" cy="52321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3AA963-5341-049A-91DA-839C119697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917" y="1253706"/>
            <a:ext cx="4499833" cy="288122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87BB93-C434-49A5-CEB4-7D9063C078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943" y="4083171"/>
            <a:ext cx="4382903" cy="247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186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94D01-6116-6B23-68B8-DA843E00E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 Done so Far </a:t>
            </a:r>
            <a:r>
              <a:rPr lang="en-IN" dirty="0">
                <a:sym typeface="Wingdings" panose="05000000000000000000" pitchFamily="2" charset="2"/>
              </a:rPr>
              <a:t></a:t>
            </a:r>
            <a:r>
              <a:rPr lang="en-IN" dirty="0"/>
              <a:t> </a:t>
            </a:r>
            <a:r>
              <a:rPr lang="en-IN" sz="3600" dirty="0"/>
              <a:t>Straight line formation using Decentralized Control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7082DC-A523-EAC4-3449-56BE66EE68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79" y="1779918"/>
            <a:ext cx="3421811" cy="448861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B0B02E-BEA2-93B1-8E1B-ED28230EA2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468" y="1779918"/>
            <a:ext cx="3579962" cy="45806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D79571-9AC1-C223-D95D-6BF23EC4EA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62" y="2378977"/>
            <a:ext cx="3174521" cy="388955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8A697A9-E26F-5E56-DCD2-A5E3077C2C83}"/>
              </a:ext>
            </a:extLst>
          </p:cNvPr>
          <p:cNvSpPr txBox="1">
            <a:spLocks/>
          </p:cNvSpPr>
          <p:nvPr/>
        </p:nvSpPr>
        <p:spPr>
          <a:xfrm>
            <a:off x="9005978" y="1897811"/>
            <a:ext cx="2122097" cy="481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    Flow Chart</a:t>
            </a:r>
          </a:p>
        </p:txBody>
      </p:sp>
    </p:spTree>
    <p:extLst>
      <p:ext uri="{BB962C8B-B14F-4D97-AF65-F5344CB8AC3E}">
        <p14:creationId xmlns:p14="http://schemas.microsoft.com/office/powerpoint/2010/main" val="2493812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475</Words>
  <Application>Microsoft Office PowerPoint</Application>
  <PresentationFormat>Widescreen</PresentationFormat>
  <Paragraphs>112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Algerian</vt:lpstr>
      <vt:lpstr>Arial</vt:lpstr>
      <vt:lpstr>Calibri</vt:lpstr>
      <vt:lpstr>Calibri Light</vt:lpstr>
      <vt:lpstr>Wingdings</vt:lpstr>
      <vt:lpstr>Office Theme</vt:lpstr>
      <vt:lpstr>   RESEARCH CENTRE IMARAT</vt:lpstr>
      <vt:lpstr>   Problem Statement</vt:lpstr>
      <vt:lpstr>Objectives</vt:lpstr>
      <vt:lpstr>Literature Survey</vt:lpstr>
      <vt:lpstr>UAV Swarm Control</vt:lpstr>
      <vt:lpstr>Work Done so Far  Centralized Control</vt:lpstr>
      <vt:lpstr>         Flow Chart  Centralized Control</vt:lpstr>
      <vt:lpstr>Phase-wise Equations  Centralized Control</vt:lpstr>
      <vt:lpstr>Work Done so Far  Straight line formation using Decentralized Control</vt:lpstr>
      <vt:lpstr>Equations used  Decentralized Control</vt:lpstr>
      <vt:lpstr>Work Done so Far  Circle form. &amp; rotation, using Decentralized Control</vt:lpstr>
      <vt:lpstr>Equations used</vt:lpstr>
      <vt:lpstr>Future Work</vt:lpstr>
      <vt:lpstr>    Applications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Asuwin J</dc:creator>
  <cp:lastModifiedBy>Anup Tiwari</cp:lastModifiedBy>
  <cp:revision>54</cp:revision>
  <dcterms:created xsi:type="dcterms:W3CDTF">2025-07-25T11:02:00Z</dcterms:created>
  <dcterms:modified xsi:type="dcterms:W3CDTF">2025-08-17T23:05:14Z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43550A386279412F916919362949B118_12</vt:lpwstr>
  </property>
  <property fmtid="{D5CDD505-2E9C-101B-9397-08002B2CF9AE}" pid="3" name="KSOProductBuildVer">
    <vt:lpwstr>1033-12.2.0.22222</vt:lpwstr>
  </property>
</Properties>
</file>

<file path=docProps/thumbnail.jpeg>
</file>